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5" r:id="rId2"/>
    <p:sldId id="256" r:id="rId3"/>
    <p:sldId id="331" r:id="rId4"/>
    <p:sldId id="332" r:id="rId5"/>
    <p:sldId id="259" r:id="rId6"/>
    <p:sldId id="258" r:id="rId7"/>
    <p:sldId id="278" r:id="rId8"/>
    <p:sldId id="260" r:id="rId9"/>
    <p:sldId id="279" r:id="rId10"/>
    <p:sldId id="261" r:id="rId11"/>
    <p:sldId id="351" r:id="rId12"/>
    <p:sldId id="352" r:id="rId13"/>
    <p:sldId id="353" r:id="rId14"/>
    <p:sldId id="354" r:id="rId15"/>
    <p:sldId id="262" r:id="rId16"/>
    <p:sldId id="284" r:id="rId17"/>
    <p:sldId id="287" r:id="rId18"/>
    <p:sldId id="281" r:id="rId19"/>
    <p:sldId id="295" r:id="rId20"/>
    <p:sldId id="263" r:id="rId21"/>
    <p:sldId id="288" r:id="rId22"/>
    <p:sldId id="289" r:id="rId23"/>
    <p:sldId id="290" r:id="rId24"/>
    <p:sldId id="292" r:id="rId25"/>
    <p:sldId id="294" r:id="rId26"/>
    <p:sldId id="291" r:id="rId27"/>
    <p:sldId id="293" r:id="rId28"/>
    <p:sldId id="265" r:id="rId29"/>
    <p:sldId id="297" r:id="rId30"/>
    <p:sldId id="277" r:id="rId31"/>
    <p:sldId id="276" r:id="rId32"/>
    <p:sldId id="275" r:id="rId33"/>
    <p:sldId id="274" r:id="rId34"/>
    <p:sldId id="330" r:id="rId35"/>
    <p:sldId id="329" r:id="rId36"/>
    <p:sldId id="29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108" autoAdjust="0"/>
    <p:restoredTop sz="94660"/>
  </p:normalViewPr>
  <p:slideViewPr>
    <p:cSldViewPr>
      <p:cViewPr varScale="1">
        <p:scale>
          <a:sx n="68" d="100"/>
          <a:sy n="68" d="100"/>
        </p:scale>
        <p:origin x="-13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C9E49-7F52-4233-9EB0-BC6515819DC5}" type="datetimeFigureOut">
              <a:rPr lang="en-US" smtClean="0"/>
              <a:pPr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0E119-6996-428B-92A8-D22340FC79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C6F1C-B13B-4CFE-BB59-8EA4038BC3B7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72525-42E5-453B-8184-0B81C90E3F9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26" Type="http://schemas.openxmlformats.org/officeDocument/2006/relationships/image" Target="../media/image41.jpeg"/><Relationship Id="rId3" Type="http://schemas.openxmlformats.org/officeDocument/2006/relationships/image" Target="../media/image19.jpeg"/><Relationship Id="rId21" Type="http://schemas.openxmlformats.org/officeDocument/2006/relationships/image" Target="../media/image37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5" Type="http://schemas.openxmlformats.org/officeDocument/2006/relationships/image" Target="../media/image1.jpeg"/><Relationship Id="rId2" Type="http://schemas.openxmlformats.org/officeDocument/2006/relationships/image" Target="../media/image18.jpeg"/><Relationship Id="rId16" Type="http://schemas.openxmlformats.org/officeDocument/2006/relationships/image" Target="../media/image32.jpe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23" Type="http://schemas.openxmlformats.org/officeDocument/2006/relationships/image" Target="../media/image39.jpeg"/><Relationship Id="rId28" Type="http://schemas.openxmlformats.org/officeDocument/2006/relationships/image" Target="../media/image43.jpe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jpeg"/><Relationship Id="rId22" Type="http://schemas.openxmlformats.org/officeDocument/2006/relationships/image" Target="../media/image38.jpeg"/><Relationship Id="rId27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image" Target="../media/image44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50.jpeg"/><Relationship Id="rId7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9.jpeg"/><Relationship Id="rId4" Type="http://schemas.openxmlformats.org/officeDocument/2006/relationships/image" Target="../media/image51.jpeg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2230757"/>
            <a:ext cx="3124200" cy="226504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4572000"/>
            <a:ext cx="8305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GREEN WORLD INTERNATIONAL KENYA LTD</a:t>
            </a:r>
          </a:p>
          <a:p>
            <a:pPr algn="ctr"/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5</a:t>
            </a:r>
            <a:r>
              <a:rPr lang="en-US" baseline="30000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 Floor KIPRO CENTER, Sports Road, </a:t>
            </a:r>
            <a:r>
              <a:rPr lang="en-US" dirty="0" err="1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Westlands</a:t>
            </a:r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, Nairobi, KENYA</a:t>
            </a:r>
          </a:p>
          <a:p>
            <a:pPr algn="ctr"/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Tel. 020-4441416, 0701080902</a:t>
            </a:r>
          </a:p>
          <a:p>
            <a:pPr algn="ctr"/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Email : greenworldkenya@yahoo.com</a:t>
            </a:r>
          </a:p>
          <a:p>
            <a:pPr algn="ctr"/>
            <a:r>
              <a:rPr lang="en-US" dirty="0" smtClean="0">
                <a:latin typeface="Arial Rounded MT Bold" pitchFamily="34" charset="0"/>
                <a:ea typeface="Verdana" pitchFamily="34" charset="0"/>
                <a:cs typeface="Verdana" pitchFamily="34" charset="0"/>
              </a:rPr>
              <a:t>Website : www.world-food.com</a:t>
            </a:r>
            <a:endParaRPr lang="en-US" dirty="0">
              <a:latin typeface="Arial Rounded MT Bold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29" name="AutoShape 5" descr="Image result for bienven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6" name="Picture 2" descr="C:\Users\GWCA1\Pictures\PICTURE\Motivation\IMG-20150729-WA0006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-228600"/>
            <a:ext cx="51816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3048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3600" dirty="0" smtClean="0">
                <a:latin typeface="Copperplate Gothic Bold" pitchFamily="34" charset="0"/>
              </a:rPr>
              <a:t>SELF CONFIDENT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219200"/>
            <a:ext cx="883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ckwell" pitchFamily="18" charset="0"/>
              </a:rPr>
              <a:t>1, Self Confident to Your Business</a:t>
            </a:r>
          </a:p>
          <a:p>
            <a:r>
              <a:rPr lang="en-US" sz="2800" dirty="0" smtClean="0">
                <a:latin typeface="Rockwell" pitchFamily="18" charset="0"/>
              </a:rPr>
              <a:t>2. Self Confident to Green World Company</a:t>
            </a:r>
          </a:p>
          <a:p>
            <a:r>
              <a:rPr lang="en-US" sz="2800" dirty="0" smtClean="0">
                <a:latin typeface="Rockwell" pitchFamily="18" charset="0"/>
              </a:rPr>
              <a:t>3. Self Confident to Green World Products</a:t>
            </a:r>
          </a:p>
          <a:p>
            <a:r>
              <a:rPr lang="en-US" sz="2800" dirty="0" smtClean="0">
                <a:latin typeface="Rockwell" pitchFamily="18" charset="0"/>
              </a:rPr>
              <a:t>4. Self Confident to Green World Compensation Plan</a:t>
            </a:r>
            <a:endParaRPr lang="en-US" sz="2800" dirty="0">
              <a:latin typeface="Rockwell" pitchFamily="18" charset="0"/>
            </a:endParaRPr>
          </a:p>
        </p:txBody>
      </p:sp>
      <p:pic>
        <p:nvPicPr>
          <p:cNvPr id="5" name="Picture 2" descr="C:\Users\acer\Desktop\kantor pusat.jpg"/>
          <p:cNvPicPr>
            <a:picLocks noChangeAspect="1" noChangeArrowheads="1"/>
          </p:cNvPicPr>
          <p:nvPr/>
        </p:nvPicPr>
        <p:blipFill>
          <a:blip r:embed="rId2" cstate="print"/>
          <a:srcRect l="19130" r="11709" b="20615"/>
          <a:stretch>
            <a:fillRect/>
          </a:stretch>
        </p:blipFill>
        <p:spPr bwMode="auto">
          <a:xfrm>
            <a:off x="0" y="4800600"/>
            <a:ext cx="3508312" cy="1828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3" descr="C:\NewGreenWorld\Products\OneDrive\02Product\Pictures\BlueberrySerie5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53"/>
          <a:stretch>
            <a:fillRect/>
          </a:stretch>
        </p:blipFill>
        <p:spPr bwMode="auto">
          <a:xfrm>
            <a:off x="3505200" y="4343400"/>
            <a:ext cx="2057400" cy="1532668"/>
          </a:xfrm>
          <a:prstGeom prst="rect">
            <a:avLst/>
          </a:prstGeom>
          <a:noFill/>
        </p:spPr>
      </p:pic>
      <p:pic>
        <p:nvPicPr>
          <p:cNvPr id="7" name="Picture 2" descr="C:\Users\GWCA1\Documents\CANADA MASTER FILE\Products CA Pictures\2015052004560249249.png"/>
          <p:cNvPicPr>
            <a:picLocks noChangeAspect="1" noChangeArrowheads="1"/>
          </p:cNvPicPr>
          <p:nvPr/>
        </p:nvPicPr>
        <p:blipFill>
          <a:blip r:embed="rId4" cstate="print"/>
          <a:srcRect r="959" b="21218"/>
          <a:stretch>
            <a:fillRect/>
          </a:stretch>
        </p:blipFill>
        <p:spPr bwMode="auto">
          <a:xfrm>
            <a:off x="4953000" y="3276600"/>
            <a:ext cx="1951095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" descr="托玛琳护具产品系列ppt-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333"/>
          <a:stretch>
            <a:fillRect/>
          </a:stretch>
        </p:blipFill>
        <p:spPr bwMode="auto">
          <a:xfrm>
            <a:off x="3048000" y="3276600"/>
            <a:ext cx="1905000" cy="123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0494" y="4471639"/>
            <a:ext cx="553506" cy="101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GWCA1\Documents\CANADA MASTER FILE\Products CA Pictures\balsam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00" t="2667" r="22667" b="4000"/>
          <a:stretch>
            <a:fillRect/>
          </a:stretch>
        </p:blipFill>
        <p:spPr bwMode="auto">
          <a:xfrm>
            <a:off x="8001000" y="4495800"/>
            <a:ext cx="572430" cy="1001752"/>
          </a:xfrm>
          <a:prstGeom prst="rect">
            <a:avLst/>
          </a:prstGeom>
          <a:noFill/>
        </p:spPr>
      </p:pic>
      <p:pic>
        <p:nvPicPr>
          <p:cNvPr id="11" name="Picture 5" descr="G:\Green World Health Care Package\产品图片\1.22 锦囊产品图\Pro-Slim Tea                   减肥茶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400" t="16000" r="23200" b="23200"/>
          <a:stretch>
            <a:fillRect/>
          </a:stretch>
        </p:blipFill>
        <p:spPr bwMode="auto">
          <a:xfrm>
            <a:off x="8478253" y="3352800"/>
            <a:ext cx="58954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:\Green World Health Care Package\产品图片\1.22 锦囊产品图\Intestine Cleansing Tea                   清畅茶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352800"/>
            <a:ext cx="584526" cy="10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松花茶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DEE7D6"/>
              </a:clrFrom>
              <a:clrTo>
                <a:srgbClr val="DEE7D6">
                  <a:alpha val="0"/>
                </a:srgbClr>
              </a:clrTo>
            </a:clrChange>
          </a:blip>
          <a:srcRect l="3220"/>
          <a:stretch>
            <a:fillRect/>
          </a:stretch>
        </p:blipFill>
        <p:spPr bwMode="auto">
          <a:xfrm>
            <a:off x="6858000" y="4495800"/>
            <a:ext cx="520390" cy="101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:\Green World Health Care Package\产品图片\1.22 锦囊产品图\Lipid Care Tea                           降脂茶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585" t="13115" r="23787" b="22951"/>
          <a:stretch>
            <a:fillRect/>
          </a:stretch>
        </p:blipFill>
        <p:spPr bwMode="auto">
          <a:xfrm>
            <a:off x="7987990" y="3352800"/>
            <a:ext cx="546410" cy="101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G:\Green World Health Care Package\产品图片\1.22 锦囊产品图\Kuding Plus Tea                         苦丁茶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360" t="13177" r="27510" b="23865"/>
          <a:stretch>
            <a:fillRect/>
          </a:stretch>
        </p:blipFill>
        <p:spPr bwMode="auto">
          <a:xfrm>
            <a:off x="7480610" y="3352800"/>
            <a:ext cx="520390" cy="10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cer\Desktop\Clear Lung Tea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00" t="16807" r="41000" b="13994"/>
          <a:stretch>
            <a:fillRect/>
          </a:stretch>
        </p:blipFill>
        <p:spPr bwMode="auto">
          <a:xfrm>
            <a:off x="7391400" y="4522563"/>
            <a:ext cx="572429" cy="1116237"/>
          </a:xfrm>
          <a:prstGeom prst="rect">
            <a:avLst/>
          </a:prstGeom>
          <a:noFill/>
        </p:spPr>
      </p:pic>
      <p:pic>
        <p:nvPicPr>
          <p:cNvPr id="17" name="Picture 2" descr="http://www.greatgreenworldna.com/attached/image/20151021224233143314.jpg"/>
          <p:cNvPicPr>
            <a:picLocks noChangeAspect="1" noChangeArrowheads="1"/>
          </p:cNvPicPr>
          <p:nvPr/>
        </p:nvPicPr>
        <p:blipFill>
          <a:blip r:embed="rId14" cstate="print"/>
          <a:srcRect l="54000" t="9816" r="9000" b="5521"/>
          <a:stretch>
            <a:fillRect/>
          </a:stretch>
        </p:blipFill>
        <p:spPr bwMode="auto">
          <a:xfrm>
            <a:off x="4114800" y="5918074"/>
            <a:ext cx="526928" cy="939926"/>
          </a:xfrm>
          <a:prstGeom prst="rect">
            <a:avLst/>
          </a:prstGeom>
          <a:noFill/>
        </p:spPr>
      </p:pic>
      <p:pic>
        <p:nvPicPr>
          <p:cNvPr id="18" name="Picture 5" descr="C:\Users\GWCA1\Documents\CANADA MASTER FILE\Products CA Pictures\HARP SEAL OIL.jp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64863" y="5867400"/>
            <a:ext cx="588337" cy="965341"/>
          </a:xfrm>
          <a:prstGeom prst="rect">
            <a:avLst/>
          </a:prstGeom>
          <a:noFill/>
        </p:spPr>
      </p:pic>
      <p:pic>
        <p:nvPicPr>
          <p:cNvPr id="19" name="Picture 2" descr="C:\NewGreenWorld\Products\OneDrive\02Product\Pictures\HealthyJoint280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5908031"/>
            <a:ext cx="653708" cy="1026169"/>
          </a:xfrm>
          <a:prstGeom prst="rect">
            <a:avLst/>
          </a:prstGeom>
          <a:noFill/>
        </p:spPr>
      </p:pic>
      <p:pic>
        <p:nvPicPr>
          <p:cNvPr id="20" name="Picture 3" descr="C:\GreenWorld\OneDrive\02Product\Pictures\220-l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23754" r="23648"/>
          <a:stretch>
            <a:fillRect/>
          </a:stretch>
        </p:blipFill>
        <p:spPr bwMode="auto">
          <a:xfrm>
            <a:off x="7281193" y="5724841"/>
            <a:ext cx="643607" cy="120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 descr="20151021213989418941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550" t="11896" r="10296" b="4833"/>
          <a:stretch>
            <a:fillRect/>
          </a:stretch>
        </p:blipFill>
        <p:spPr bwMode="auto">
          <a:xfrm>
            <a:off x="8588349" y="5822468"/>
            <a:ext cx="555651" cy="1035532"/>
          </a:xfrm>
          <a:prstGeom prst="rect">
            <a:avLst/>
          </a:prstGeom>
          <a:noFill/>
        </p:spPr>
      </p:pic>
      <p:pic>
        <p:nvPicPr>
          <p:cNvPr id="22" name="Picture 2" descr="http://greatgreenworldna.com/attached/image/2015102121090545545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444" t="8306" r="8889" b="7974"/>
          <a:stretch>
            <a:fillRect/>
          </a:stretch>
        </p:blipFill>
        <p:spPr bwMode="auto">
          <a:xfrm>
            <a:off x="8001000" y="5797210"/>
            <a:ext cx="555652" cy="106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https://ca.greatgreenworldna.com/wdadmin/uploadsproductimgs/8511444355325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107996" y="4495800"/>
            <a:ext cx="750004" cy="1307415"/>
          </a:xfrm>
          <a:prstGeom prst="rect">
            <a:avLst/>
          </a:prstGeom>
          <a:noFill/>
        </p:spPr>
      </p:pic>
      <p:pic>
        <p:nvPicPr>
          <p:cNvPr id="24" name="Picture 2" descr="D:\Program Files\网易闪电邮\tmp\219-l(1).jpg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761613"/>
            <a:ext cx="635980" cy="11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ttps://ca.greatgreenworldna.com/wdadmin/uploadsproductimgs/9051410497583.jpg"/>
          <p:cNvPicPr>
            <a:picLocks noChangeAspect="1" noChangeArrowheads="1"/>
          </p:cNvPicPr>
          <p:nvPr/>
        </p:nvPicPr>
        <p:blipFill>
          <a:blip r:embed="rId22" cstate="print"/>
          <a:srcRect l="21333" r="25333"/>
          <a:stretch>
            <a:fillRect/>
          </a:stretch>
        </p:blipFill>
        <p:spPr bwMode="auto">
          <a:xfrm>
            <a:off x="3429000" y="5831069"/>
            <a:ext cx="588337" cy="1103131"/>
          </a:xfrm>
          <a:prstGeom prst="rect">
            <a:avLst/>
          </a:prstGeom>
          <a:noFill/>
        </p:spPr>
      </p:pic>
      <p:pic>
        <p:nvPicPr>
          <p:cNvPr id="26" name="Picture 12" descr="https://ca.greatgreenworldna.com/wdadmin/uploadsproductimgs/1401410497706.jp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 l="22667" r="21333"/>
          <a:stretch>
            <a:fillRect/>
          </a:stretch>
        </p:blipFill>
        <p:spPr bwMode="auto">
          <a:xfrm>
            <a:off x="5334000" y="5825232"/>
            <a:ext cx="621022" cy="1108968"/>
          </a:xfrm>
          <a:prstGeom prst="rect">
            <a:avLst/>
          </a:prstGeom>
          <a:noFill/>
        </p:spPr>
      </p:pic>
      <p:pic>
        <p:nvPicPr>
          <p:cNvPr id="27" name="Picture 2" descr="C:\NewGreenWorld\Products\OneDrive\02Product\Pictures\Ganoderma250.jpg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47296" y="4614526"/>
            <a:ext cx="977304" cy="1176674"/>
          </a:xfrm>
          <a:prstGeom prst="rect">
            <a:avLst/>
          </a:prstGeom>
          <a:noFill/>
        </p:spPr>
      </p:pic>
      <p:pic>
        <p:nvPicPr>
          <p:cNvPr id="32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0" y="152400"/>
            <a:ext cx="1371600" cy="994409"/>
          </a:xfrm>
          <a:prstGeom prst="rect">
            <a:avLst/>
          </a:prstGeom>
          <a:noFill/>
        </p:spPr>
      </p:pic>
      <p:pic>
        <p:nvPicPr>
          <p:cNvPr id="30" name="Picture 3" descr="C:\Users\BUDIMAN\Pictures\南京厂房\DSC_0199.JPG"/>
          <p:cNvPicPr>
            <a:picLocks noChangeAspect="1" noChangeArrowheads="1"/>
          </p:cNvPicPr>
          <p:nvPr/>
        </p:nvPicPr>
        <p:blipFill>
          <a:blip r:embed="rId26" cstate="print"/>
          <a:srcRect t="49956" r="49167" b="4416"/>
          <a:stretch>
            <a:fillRect/>
          </a:stretch>
        </p:blipFill>
        <p:spPr bwMode="auto">
          <a:xfrm>
            <a:off x="76200" y="3105150"/>
            <a:ext cx="2971800" cy="177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2" descr="C:\Users\BUDIMAN\Pictures\PAKISTAN\PAKISTAN LEADER\DSC_0243.JPG"/>
          <p:cNvPicPr>
            <a:picLocks noChangeAspect="1" noChangeArrowheads="1"/>
          </p:cNvPicPr>
          <p:nvPr/>
        </p:nvPicPr>
        <p:blipFill>
          <a:blip r:embed="rId27" cstate="print"/>
          <a:srcRect l="12762" t="14981" r="15448" b="57995"/>
          <a:stretch>
            <a:fillRect/>
          </a:stretch>
        </p:blipFill>
        <p:spPr bwMode="auto">
          <a:xfrm>
            <a:off x="76200" y="3105151"/>
            <a:ext cx="2971800" cy="742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 descr="C:\Users\GWCA1\Documents\CANADA OCTNOVDEC 2016\PICS\aid1447478-728px-Develop-a-Compensation-Plan-Step-1-Version-2.jpg"/>
          <p:cNvPicPr>
            <a:picLocks noChangeAspect="1" noChangeArrowheads="1"/>
          </p:cNvPicPr>
          <p:nvPr/>
        </p:nvPicPr>
        <p:blipFill>
          <a:blip r:embed="rId28"/>
          <a:srcRect b="5882"/>
          <a:stretch>
            <a:fillRect/>
          </a:stretch>
        </p:blipFill>
        <p:spPr bwMode="auto">
          <a:xfrm>
            <a:off x="1584787" y="3048427"/>
            <a:ext cx="5730413" cy="3809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DUPLICATION SYSTEM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D:\Green World\Pictures\Company Profile\log-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4FFFD"/>
              </a:clrFrom>
              <a:clrTo>
                <a:srgbClr val="F4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52400"/>
            <a:ext cx="1127221" cy="762001"/>
          </a:xfrm>
          <a:prstGeom prst="rect">
            <a:avLst/>
          </a:prstGeom>
          <a:noFill/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400800" y="381000"/>
            <a:ext cx="2514600" cy="2362200"/>
            <a:chOff x="2133600" y="3352800"/>
            <a:chExt cx="1981200" cy="1831975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3352800"/>
              <a:ext cx="1981200" cy="18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2286000" y="3854725"/>
              <a:ext cx="1676400" cy="1007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 smtClean="0">
                  <a:latin typeface="Times New Roman" pitchFamily="18" charset="0"/>
                  <a:cs typeface="Times New Roman" pitchFamily="18" charset="0"/>
                </a:rPr>
                <a:t>STAR 3</a:t>
              </a:r>
            </a:p>
            <a:p>
              <a:pPr algn="ctr"/>
              <a:r>
                <a:rPr lang="en-US" altLang="zh-CN" sz="2800" b="1" dirty="0" smtClean="0">
                  <a:latin typeface="Times New Roman" pitchFamily="18" charset="0"/>
                  <a:cs typeface="Times New Roman" pitchFamily="18" charset="0"/>
                </a:rPr>
                <a:t>250 BV</a:t>
              </a:r>
              <a:endParaRPr lang="en-US" altLang="zh-CN" sz="2800" b="1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altLang="zh-CN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" name="Picture 2" descr="C:\Users\GWCA1\Pictures\Sticker lucu\man-thumbs-u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5158" y="3581400"/>
            <a:ext cx="3368842" cy="3200400"/>
          </a:xfrm>
          <a:prstGeom prst="rect">
            <a:avLst/>
          </a:prstGeom>
          <a:noFill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6200" y="1265237"/>
            <a:ext cx="670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Join Green World with 250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BV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(*3)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USE Green World Product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your health and beauty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BUILD YOUR BUSINESS,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BUILD YOUR NETWORK </a:t>
            </a:r>
            <a:r>
              <a:rPr 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recommend Green World Business to at least 1 person join a</a:t>
            </a:r>
            <a:r>
              <a:rPr 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STAR 3 (250 </a:t>
            </a:r>
            <a:r>
              <a:rPr lang="en-US" sz="32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</a:t>
            </a:r>
            <a:r>
              <a:rPr 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every week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 DUPLICATE !!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GET READY for your </a:t>
            </a:r>
            <a:r>
              <a:rPr lang="en-US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AWARDS from Green World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http://www.ronbennettmarble.com.au/marble-granite/wp-content/uploads/2012/11/White-Marble-Background.jpg"/>
          <p:cNvPicPr>
            <a:picLocks noChangeAspect="1" noChangeArrowheads="1"/>
          </p:cNvPicPr>
          <p:nvPr/>
        </p:nvPicPr>
        <p:blipFill>
          <a:blip r:embed="rId2" cstate="print"/>
          <a:srcRect l="261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971803" y="3124202"/>
            <a:ext cx="1077983" cy="15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66800" y="4724400"/>
            <a:ext cx="457200" cy="10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3657601"/>
            <a:ext cx="762000" cy="11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581400" y="5791200"/>
            <a:ext cx="45211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371600" y="5734245"/>
            <a:ext cx="762000" cy="11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76800" y="5711496"/>
            <a:ext cx="533400" cy="11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4" y="4343402"/>
            <a:ext cx="633279" cy="12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>
            <a:stCxn id="12" idx="2"/>
          </p:cNvCxnSpPr>
          <p:nvPr/>
        </p:nvCxnSpPr>
        <p:spPr>
          <a:xfrm rot="16200000" flipH="1">
            <a:off x="1677978" y="3811578"/>
            <a:ext cx="280752" cy="47809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" idx="2"/>
          </p:cNvCxnSpPr>
          <p:nvPr/>
        </p:nvCxnSpPr>
        <p:spPr>
          <a:xfrm rot="5400000">
            <a:off x="7404622" y="4157983"/>
            <a:ext cx="324599" cy="50343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76200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DUPLICATE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381004" y="228601"/>
            <a:ext cx="1619715" cy="125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1061"/>
          <a:stretch/>
        </p:blipFill>
        <p:spPr bwMode="auto">
          <a:xfrm>
            <a:off x="3918155" y="914400"/>
            <a:ext cx="81067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105401" y="3200400"/>
            <a:ext cx="8541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467600" y="2590801"/>
            <a:ext cx="702072" cy="16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219204" y="2362200"/>
            <a:ext cx="720215" cy="15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1027" idx="2"/>
            <a:endCxn id="12" idx="3"/>
          </p:cNvCxnSpPr>
          <p:nvPr/>
        </p:nvCxnSpPr>
        <p:spPr>
          <a:xfrm rot="5400000">
            <a:off x="2934941" y="1747674"/>
            <a:ext cx="393024" cy="238407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27" idx="2"/>
          </p:cNvCxnSpPr>
          <p:nvPr/>
        </p:nvCxnSpPr>
        <p:spPr>
          <a:xfrm rot="5400000">
            <a:off x="3685746" y="2791259"/>
            <a:ext cx="685803" cy="589691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27" idx="2"/>
          </p:cNvCxnSpPr>
          <p:nvPr/>
        </p:nvCxnSpPr>
        <p:spPr>
          <a:xfrm rot="16200000" flipH="1">
            <a:off x="4409645" y="2657046"/>
            <a:ext cx="762000" cy="93430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27" idx="2"/>
            <a:endCxn id="11" idx="1"/>
          </p:cNvCxnSpPr>
          <p:nvPr/>
        </p:nvCxnSpPr>
        <p:spPr>
          <a:xfrm rot="16200000" flipH="1">
            <a:off x="5557597" y="1509098"/>
            <a:ext cx="675901" cy="3144109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4648204" y="914401"/>
            <a:ext cx="816737" cy="63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572000" y="1595738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TSH 500,000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06546" y="274320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96746" y="403860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91546" y="335280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243840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</p:txBody>
      </p:sp>
      <p:cxnSp>
        <p:nvCxnSpPr>
          <p:cNvPr id="50" name="Straight Arrow Connector 49"/>
          <p:cNvCxnSpPr>
            <a:stCxn id="12" idx="2"/>
            <a:endCxn id="70" idx="3"/>
          </p:cNvCxnSpPr>
          <p:nvPr/>
        </p:nvCxnSpPr>
        <p:spPr>
          <a:xfrm rot="5400000">
            <a:off x="1016042" y="3656209"/>
            <a:ext cx="309229" cy="81730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2"/>
          </p:cNvCxnSpPr>
          <p:nvPr/>
        </p:nvCxnSpPr>
        <p:spPr>
          <a:xfrm rot="5400000">
            <a:off x="1068378" y="4137270"/>
            <a:ext cx="737952" cy="28390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903077" y="4038600"/>
            <a:ext cx="59421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" y="5334002"/>
            <a:ext cx="633279" cy="12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362200" y="5486400"/>
            <a:ext cx="53177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/>
          <p:cNvCxnSpPr>
            <a:stCxn id="66" idx="2"/>
            <a:endCxn id="76" idx="0"/>
          </p:cNvCxnSpPr>
          <p:nvPr/>
        </p:nvCxnSpPr>
        <p:spPr>
          <a:xfrm rot="16200000" flipH="1">
            <a:off x="2299835" y="5158153"/>
            <a:ext cx="228600" cy="427899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0" idx="2"/>
            <a:endCxn id="75" idx="0"/>
          </p:cNvCxnSpPr>
          <p:nvPr/>
        </p:nvCxnSpPr>
        <p:spPr>
          <a:xfrm rot="5400000">
            <a:off x="72500" y="5025497"/>
            <a:ext cx="552647" cy="6436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endCxn id="117" idx="0"/>
          </p:cNvCxnSpPr>
          <p:nvPr/>
        </p:nvCxnSpPr>
        <p:spPr>
          <a:xfrm rot="5400000">
            <a:off x="4958755" y="5137753"/>
            <a:ext cx="758495" cy="388995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2"/>
            <a:endCxn id="119" idx="0"/>
          </p:cNvCxnSpPr>
          <p:nvPr/>
        </p:nvCxnSpPr>
        <p:spPr>
          <a:xfrm rot="5400000">
            <a:off x="1738173" y="5272230"/>
            <a:ext cx="476447" cy="44758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6" idx="3"/>
            <a:endCxn id="118" idx="1"/>
          </p:cNvCxnSpPr>
          <p:nvPr/>
        </p:nvCxnSpPr>
        <p:spPr>
          <a:xfrm>
            <a:off x="2893970" y="6057902"/>
            <a:ext cx="687430" cy="2667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477000" y="152400"/>
            <a:ext cx="2362200" cy="2133600"/>
            <a:chOff x="2133600" y="3352800"/>
            <a:chExt cx="1981200" cy="1831975"/>
          </a:xfrm>
        </p:grpSpPr>
        <p:pic>
          <p:nvPicPr>
            <p:cNvPr id="88" name="Picture 7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3352800"/>
              <a:ext cx="1981200" cy="18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286000" y="3809554"/>
              <a:ext cx="1676400" cy="872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Times New Roman" pitchFamily="18" charset="0"/>
                  <a:cs typeface="Times New Roman" pitchFamily="18" charset="0"/>
                </a:rPr>
                <a:t>JOIN</a:t>
              </a:r>
              <a:endParaRPr lang="en-US" altLang="zh-CN" sz="2400" b="1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250 </a:t>
              </a:r>
              <a:r>
                <a:rPr lang="en-US" altLang="zh-CN" sz="36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BV</a:t>
              </a:r>
              <a:endParaRPr lang="en-US" altLang="zh-CN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05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1061"/>
          <a:stretch/>
        </p:blipFill>
        <p:spPr bwMode="auto">
          <a:xfrm>
            <a:off x="8305800" y="4953000"/>
            <a:ext cx="57422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/>
          <p:cNvCxnSpPr>
            <a:stCxn id="11" idx="2"/>
          </p:cNvCxnSpPr>
          <p:nvPr/>
        </p:nvCxnSpPr>
        <p:spPr>
          <a:xfrm rot="16200000" flipH="1">
            <a:off x="7899922" y="4166119"/>
            <a:ext cx="629399" cy="791964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10800000" flipV="1">
            <a:off x="6477000" y="5181602"/>
            <a:ext cx="457200" cy="457199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096000" y="5734245"/>
            <a:ext cx="762000" cy="11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286000" y="442680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</p:txBody>
      </p:sp>
    </p:spTree>
    <p:extLst>
      <p:ext uri="{BB962C8B-B14F-4D97-AF65-F5344CB8AC3E}">
        <p14:creationId xmlns:p14="http://schemas.microsoft.com/office/powerpoint/2010/main" xmlns="" val="40485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29" grpId="0"/>
      <p:bldP spid="30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http://www.ronbennettmarble.com.au/marble-granite/wp-content/uploads/2012/11/White-Marble-Background.jpg"/>
          <p:cNvPicPr>
            <a:picLocks noChangeAspect="1" noChangeArrowheads="1"/>
          </p:cNvPicPr>
          <p:nvPr/>
        </p:nvPicPr>
        <p:blipFill>
          <a:blip r:embed="rId2" cstate="print"/>
          <a:srcRect l="261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962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Start 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228600" y="0"/>
            <a:ext cx="2000714" cy="154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061"/>
          <a:stretch/>
        </p:blipFill>
        <p:spPr bwMode="auto">
          <a:xfrm>
            <a:off x="3613355" y="914400"/>
            <a:ext cx="1082272" cy="24415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1600" y="3564542"/>
            <a:ext cx="1244030" cy="25524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7865" y="3143998"/>
            <a:ext cx="1002891" cy="2366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585" y="3564541"/>
            <a:ext cx="1025015" cy="22031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3417" y="3831999"/>
            <a:ext cx="1549428" cy="2285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1027" idx="2"/>
          </p:cNvCxnSpPr>
          <p:nvPr/>
        </p:nvCxnSpPr>
        <p:spPr>
          <a:xfrm flipH="1">
            <a:off x="1752600" y="3355903"/>
            <a:ext cx="2401891" cy="47609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27" idx="2"/>
          </p:cNvCxnSpPr>
          <p:nvPr/>
        </p:nvCxnSpPr>
        <p:spPr>
          <a:xfrm flipH="1">
            <a:off x="3613355" y="3355903"/>
            <a:ext cx="541136" cy="47609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27" idx="2"/>
          </p:cNvCxnSpPr>
          <p:nvPr/>
        </p:nvCxnSpPr>
        <p:spPr>
          <a:xfrm>
            <a:off x="4154491" y="3355903"/>
            <a:ext cx="1255709" cy="476096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27" idx="2"/>
          </p:cNvCxnSpPr>
          <p:nvPr/>
        </p:nvCxnSpPr>
        <p:spPr>
          <a:xfrm>
            <a:off x="4154491" y="3355903"/>
            <a:ext cx="3084509" cy="208639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2996488" y="1119974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695626" y="1436287"/>
            <a:ext cx="185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</a:p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TSH 500,000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73660" y="356454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0" y="4415135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535764" y="4202340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11710" y="4327202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pic>
        <p:nvPicPr>
          <p:cNvPr id="31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1600200" y="3788693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3644476" y="3593951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6199141" y="3853809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7970500" y="303959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6858000" y="17526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After 1</a:t>
            </a:r>
            <a:r>
              <a:rPr lang="en-US" sz="2400" b="1" i="1" baseline="30000" dirty="0" smtClean="0"/>
              <a:t>st</a:t>
            </a:r>
            <a:r>
              <a:rPr lang="en-US" sz="2400" b="1" i="1" dirty="0" smtClean="0"/>
              <a:t> Month you will be promoted to 4*</a:t>
            </a:r>
            <a:endParaRPr lang="en-US" sz="2400" b="1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43000" y="61722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entury Gothic" pitchFamily="34" charset="0"/>
              </a:rPr>
              <a:t>BONUS = TSH 534,400</a:t>
            </a:r>
            <a:endParaRPr lang="en-US" sz="32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85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29" grpId="0"/>
      <p:bldP spid="30" grpId="0"/>
      <p:bldP spid="26" grpId="0"/>
      <p:bldP spid="26" grpId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http://www.ronbennettmarble.com.au/marble-granite/wp-content/uploads/2012/11/White-Marble-Background.jpg"/>
          <p:cNvPicPr>
            <a:picLocks noChangeAspect="1" noChangeArrowheads="1"/>
          </p:cNvPicPr>
          <p:nvPr/>
        </p:nvPicPr>
        <p:blipFill>
          <a:blip r:embed="rId2" cstate="print"/>
          <a:srcRect l="261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3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971800" y="3352800"/>
            <a:ext cx="1077983" cy="15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3600" y="4724400"/>
            <a:ext cx="533400" cy="1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447800" y="5190394"/>
            <a:ext cx="762000" cy="11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610600" y="4191000"/>
            <a:ext cx="533400" cy="1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82000" y="5562600"/>
            <a:ext cx="762000" cy="11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848600" y="5711496"/>
            <a:ext cx="533400" cy="11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239000" y="5558655"/>
            <a:ext cx="633279" cy="12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553200" y="5410200"/>
            <a:ext cx="533400" cy="1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943600" y="5734246"/>
            <a:ext cx="762000" cy="11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486400" y="5711496"/>
            <a:ext cx="533400" cy="11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76800" y="5558655"/>
            <a:ext cx="633279" cy="12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038600" y="5734246"/>
            <a:ext cx="762000" cy="11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43400" y="4419600"/>
            <a:ext cx="533400" cy="1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/>
          <p:cNvCxnSpPr>
            <a:stCxn id="12" idx="2"/>
          </p:cNvCxnSpPr>
          <p:nvPr/>
        </p:nvCxnSpPr>
        <p:spPr>
          <a:xfrm>
            <a:off x="1579308" y="4596048"/>
            <a:ext cx="97092" cy="58555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2" idx="2"/>
          </p:cNvCxnSpPr>
          <p:nvPr/>
        </p:nvCxnSpPr>
        <p:spPr>
          <a:xfrm>
            <a:off x="1579308" y="4596048"/>
            <a:ext cx="554292" cy="43315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438400" y="4800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752600" y="5029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962400" y="4495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4419600" y="5715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581400" y="4876800"/>
            <a:ext cx="685800" cy="9144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7" idx="1"/>
          </p:cNvCxnSpPr>
          <p:nvPr/>
        </p:nvCxnSpPr>
        <p:spPr>
          <a:xfrm>
            <a:off x="3560508" y="4876800"/>
            <a:ext cx="782892" cy="172103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" idx="2"/>
            <a:endCxn id="116" idx="0"/>
          </p:cNvCxnSpPr>
          <p:nvPr/>
        </p:nvCxnSpPr>
        <p:spPr>
          <a:xfrm flipH="1">
            <a:off x="5193440" y="4953000"/>
            <a:ext cx="339055" cy="605655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572000" y="6172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6962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Start 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304800" y="0"/>
            <a:ext cx="2000714" cy="154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1061"/>
          <a:stretch/>
        </p:blipFill>
        <p:spPr bwMode="auto">
          <a:xfrm>
            <a:off x="3918154" y="914400"/>
            <a:ext cx="958645" cy="21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105401" y="3200400"/>
            <a:ext cx="8541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010400" y="2895600"/>
            <a:ext cx="702072" cy="16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219200" y="3048000"/>
            <a:ext cx="720215" cy="15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1027" idx="2"/>
          </p:cNvCxnSpPr>
          <p:nvPr/>
        </p:nvCxnSpPr>
        <p:spPr>
          <a:xfrm flipH="1">
            <a:off x="2133600" y="3077012"/>
            <a:ext cx="2263877" cy="27578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27" idx="2"/>
          </p:cNvCxnSpPr>
          <p:nvPr/>
        </p:nvCxnSpPr>
        <p:spPr>
          <a:xfrm flipH="1">
            <a:off x="3886200" y="3077012"/>
            <a:ext cx="511277" cy="42818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27" idx="2"/>
          </p:cNvCxnSpPr>
          <p:nvPr/>
        </p:nvCxnSpPr>
        <p:spPr>
          <a:xfrm>
            <a:off x="4397477" y="3077012"/>
            <a:ext cx="860323" cy="42818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27" idx="2"/>
          </p:cNvCxnSpPr>
          <p:nvPr/>
        </p:nvCxnSpPr>
        <p:spPr>
          <a:xfrm>
            <a:off x="4397477" y="3077012"/>
            <a:ext cx="2689123" cy="275788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5029200" y="91440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800600" y="14478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4*</a:t>
            </a:r>
          </a:p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TSH 500,000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43800" y="3505200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486400" y="4038600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209800" y="3962400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28600" y="3657600"/>
            <a:ext cx="123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250 BV</a:t>
            </a:r>
          </a:p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pic>
        <p:nvPicPr>
          <p:cNvPr id="31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381000" y="304800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2438400" y="342900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5867400" y="350520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" descr="C:\Users\Dr Nadeem Abidi\Pictures\GW\logo\logo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8" t="7934" r="9265" b="12373"/>
          <a:stretch/>
        </p:blipFill>
        <p:spPr bwMode="auto">
          <a:xfrm>
            <a:off x="7696200" y="2895600"/>
            <a:ext cx="816737" cy="63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143000" y="23577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Elephant" panose="02020904090505020303" pitchFamily="18" charset="0"/>
              </a:rPr>
              <a:t>Copy and Paste</a:t>
            </a:r>
            <a:endParaRPr lang="en-US" sz="2400" dirty="0">
              <a:latin typeface="Elephant" panose="02020904090505020303" pitchFamily="18" charset="0"/>
            </a:endParaRPr>
          </a:p>
        </p:txBody>
      </p:sp>
      <p:cxnSp>
        <p:nvCxnSpPr>
          <p:cNvPr id="50" name="Straight Arrow Connector 49"/>
          <p:cNvCxnSpPr>
            <a:stCxn id="12" idx="2"/>
          </p:cNvCxnSpPr>
          <p:nvPr/>
        </p:nvCxnSpPr>
        <p:spPr>
          <a:xfrm flipH="1">
            <a:off x="762000" y="4596048"/>
            <a:ext cx="817308" cy="280752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2"/>
          </p:cNvCxnSpPr>
          <p:nvPr/>
        </p:nvCxnSpPr>
        <p:spPr>
          <a:xfrm flipH="1">
            <a:off x="1066800" y="4596048"/>
            <a:ext cx="512508" cy="561504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04921" y="4419600"/>
            <a:ext cx="55707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62000" y="5181600"/>
            <a:ext cx="533400" cy="11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066800" y="5181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57200" y="49485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pic>
        <p:nvPicPr>
          <p:cNvPr id="75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14600" y="5410199"/>
            <a:ext cx="633279" cy="12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Users\acer\Pictures\Greenworld picture\Business Clipart\hasr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276600" y="5711496"/>
            <a:ext cx="533400" cy="11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3657600" y="5715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2895600" y="556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048000" y="4876800"/>
            <a:ext cx="512508" cy="6858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560508" y="4876800"/>
            <a:ext cx="97092" cy="7620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0" idx="2"/>
          </p:cNvCxnSpPr>
          <p:nvPr/>
        </p:nvCxnSpPr>
        <p:spPr>
          <a:xfrm>
            <a:off x="5532495" y="4953000"/>
            <a:ext cx="106305" cy="6858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0" idx="2"/>
          </p:cNvCxnSpPr>
          <p:nvPr/>
        </p:nvCxnSpPr>
        <p:spPr>
          <a:xfrm>
            <a:off x="5532495" y="4953000"/>
            <a:ext cx="563505" cy="7620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2"/>
          </p:cNvCxnSpPr>
          <p:nvPr/>
        </p:nvCxnSpPr>
        <p:spPr>
          <a:xfrm>
            <a:off x="5532495" y="4953000"/>
            <a:ext cx="1096905" cy="7620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791200" y="556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6324600" y="5181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257800" y="556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cxnSp>
        <p:nvCxnSpPr>
          <p:cNvPr id="126" name="Straight Arrow Connector 125"/>
          <p:cNvCxnSpPr>
            <a:endCxn id="124" idx="1"/>
          </p:cNvCxnSpPr>
          <p:nvPr/>
        </p:nvCxnSpPr>
        <p:spPr>
          <a:xfrm>
            <a:off x="7391400" y="4648200"/>
            <a:ext cx="1219200" cy="172103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391400" y="4648200"/>
            <a:ext cx="1066800" cy="7620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7391400" y="4648200"/>
            <a:ext cx="685800" cy="99060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122" idx="0"/>
          </p:cNvCxnSpPr>
          <p:nvPr/>
        </p:nvCxnSpPr>
        <p:spPr>
          <a:xfrm>
            <a:off x="7391400" y="4648200"/>
            <a:ext cx="164240" cy="910455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7010400" y="5558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8305800" y="4191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8229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7620000" y="556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3*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6858000" y="16764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After 2</a:t>
            </a:r>
            <a:r>
              <a:rPr lang="en-US" sz="2400" b="1" i="1" baseline="30000" dirty="0" smtClean="0"/>
              <a:t>nd</a:t>
            </a:r>
            <a:r>
              <a:rPr lang="en-US" sz="2400" b="1" i="1" dirty="0" smtClean="0"/>
              <a:t> Month you will be promoted to 5*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xmlns="" val="40485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9" grpId="0"/>
      <p:bldP spid="80" grpId="0"/>
      <p:bldP spid="112" grpId="0"/>
      <p:bldP spid="23" grpId="0"/>
      <p:bldP spid="23" grpId="1"/>
      <p:bldP spid="27" grpId="0"/>
      <p:bldP spid="28" grpId="0"/>
      <p:bldP spid="29" grpId="0"/>
      <p:bldP spid="30" grpId="0"/>
      <p:bldP spid="24" grpId="0"/>
      <p:bldP spid="73" grpId="0"/>
      <p:bldP spid="74" grpId="0"/>
      <p:bldP spid="81" grpId="0"/>
      <p:bldP spid="82" grpId="0"/>
      <p:bldP spid="113" grpId="0"/>
      <p:bldP spid="114" grpId="0"/>
      <p:bldP spid="115" grpId="0"/>
      <p:bldP spid="138" grpId="0"/>
      <p:bldP spid="139" grpId="0"/>
      <p:bldP spid="140" grpId="0"/>
      <p:bldP spid="141" grpId="0"/>
      <p:bldP spid="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8100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pperplate Gothic Bold" pitchFamily="34" charset="0"/>
              </a:rPr>
              <a:t>How To Increase Your Self Confident ??</a:t>
            </a:r>
            <a:endParaRPr lang="en-US" sz="4000" dirty="0">
              <a:latin typeface="Copperplate Gothic Bold" pitchFamily="34" charset="0"/>
            </a:endParaRPr>
          </a:p>
        </p:txBody>
      </p:sp>
      <p:pic>
        <p:nvPicPr>
          <p:cNvPr id="18433" name="Picture 1" descr="C:\Users\GWCA1\Documents\CANADA OCTNOVDEC 2016\PICS\WH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828800"/>
            <a:ext cx="5867400" cy="4393852"/>
          </a:xfrm>
          <a:prstGeom prst="rect">
            <a:avLst/>
          </a:prstGeom>
          <a:noFill/>
        </p:spPr>
      </p:pic>
      <p:pic>
        <p:nvPicPr>
          <p:cNvPr id="18434" name="Picture 2" descr="C:\Users\GWCA1\Documents\CANADA OCTNOVDEC 2016\PICS\success-784357_6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21631"/>
            <a:ext cx="7010400" cy="5312569"/>
          </a:xfrm>
          <a:prstGeom prst="rect">
            <a:avLst/>
          </a:prstGeom>
          <a:noFill/>
        </p:spPr>
      </p:pic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72391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WCA1\Documents\CANADA OCTNOVDEC 2016\Chosen Uganda\UGANDA 2016\SOROTI\IMG-20160731-WA00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7700"/>
            <a:ext cx="9159657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GWCA1\Documents\AFRICA JULY-OCT 2016\mwanz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350" y="1481138"/>
            <a:ext cx="915670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8" name="Picture 4" descr="DSC_06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6073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C:\Users\GWCA1\Desktop\95e1eb750a03325f72dc7e191ffa961f.jpg"/>
          <p:cNvPicPr>
            <a:picLocks noChangeAspect="1" noChangeArrowheads="1"/>
          </p:cNvPicPr>
          <p:nvPr/>
        </p:nvPicPr>
        <p:blipFill>
          <a:blip r:embed="rId2"/>
          <a:srcRect l="25719"/>
          <a:stretch>
            <a:fillRect/>
          </a:stretch>
        </p:blipFill>
        <p:spPr bwMode="auto">
          <a:xfrm>
            <a:off x="3581400" y="2057400"/>
            <a:ext cx="4937979" cy="441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4800" y="381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opperplate Gothic Bold" pitchFamily="34" charset="0"/>
              </a:rPr>
              <a:t>BUILD Your CREDIBILITY</a:t>
            </a:r>
            <a:endParaRPr lang="en-US" sz="44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3600" dirty="0" smtClean="0">
                <a:latin typeface="Copperplate Gothic Bold" pitchFamily="34" charset="0"/>
              </a:rPr>
              <a:t>2. VALUE YOURSELF</a:t>
            </a:r>
          </a:p>
        </p:txBody>
      </p:sp>
      <p:sp>
        <p:nvSpPr>
          <p:cNvPr id="20482" name="AutoShape 2" descr="Image result for SELF CONFID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484" name="Picture 4" descr="C:\Users\GWCA1\Desktop\tumblr_nglog94qdE1qajhjjo1_5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" y="1981200"/>
            <a:ext cx="3130702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057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5922" y="1676400"/>
            <a:ext cx="9409922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Alex Brush" pitchFamily="2" charset="0"/>
              </a:rPr>
              <a:t>Let us Win the Game !!</a:t>
            </a:r>
            <a:endParaRPr lang="en-US" sz="6000" b="1" dirty="0">
              <a:latin typeface="Alex Bru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276600"/>
            <a:ext cx="5943600" cy="2133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Century Gothic" pitchFamily="34" charset="0"/>
              </a:rPr>
              <a:t>Self Building </a:t>
            </a:r>
          </a:p>
          <a:p>
            <a:r>
              <a:rPr lang="en-US" sz="5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Credibility</a:t>
            </a:r>
            <a:r>
              <a:rPr lang="en-US" sz="5200" b="1" dirty="0" smtClean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r>
              <a:rPr lang="en-US" sz="3600" b="1" dirty="0" smtClean="0">
                <a:solidFill>
                  <a:schemeClr val="tx1"/>
                </a:solidFill>
                <a:latin typeface="Century Gothic" pitchFamily="34" charset="0"/>
              </a:rPr>
              <a:t>for the Business</a:t>
            </a:r>
            <a:endParaRPr lang="en-US" sz="3600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4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118110"/>
            <a:ext cx="2438400" cy="1767839"/>
          </a:xfrm>
          <a:prstGeom prst="rect">
            <a:avLst/>
          </a:prstGeom>
          <a:noFill/>
        </p:spPr>
      </p:pic>
      <p:pic>
        <p:nvPicPr>
          <p:cNvPr id="1027" name="Picture 3" descr="C:\Users\GWCA1\Pictures\Greenworld picture\Business People\ruru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00400"/>
            <a:ext cx="45720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>
                <a:latin typeface="Copperplate Gothic Bold" pitchFamily="34" charset="0"/>
              </a:rPr>
              <a:t>VALUE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906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Rounded MT Bold" pitchFamily="34" charset="0"/>
              </a:rPr>
              <a:t>1. Appearance</a:t>
            </a:r>
            <a:endParaRPr lang="en-US" sz="3200" dirty="0">
              <a:latin typeface="Arial Rounded MT Bold" pitchFamily="34" charset="0"/>
            </a:endParaRPr>
          </a:p>
        </p:txBody>
      </p:sp>
      <p:pic>
        <p:nvPicPr>
          <p:cNvPr id="1026" name="Picture 2" descr="C:\Users\GWCA1\Pictures\MY DREAM BOOK\PicsArt_14411087142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752600"/>
            <a:ext cx="4724400" cy="4639098"/>
          </a:xfrm>
          <a:prstGeom prst="rect">
            <a:avLst/>
          </a:prstGeom>
          <a:noFill/>
        </p:spPr>
      </p:pic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72391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>
                <a:latin typeface="Copperplate Gothic Bold" pitchFamily="34" charset="0"/>
              </a:rPr>
              <a:t>VALUE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90600"/>
            <a:ext cx="830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itchFamily="34" charset="0"/>
              </a:rPr>
              <a:t>2. Language  : </a:t>
            </a:r>
          </a:p>
          <a:p>
            <a:r>
              <a:rPr lang="en-US" sz="3200" dirty="0" smtClean="0">
                <a:latin typeface="Arial Rounded MT Bold" pitchFamily="34" charset="0"/>
              </a:rPr>
              <a:t>    Clear, Confident, Polite &amp; Straight to </a:t>
            </a:r>
          </a:p>
          <a:p>
            <a:r>
              <a:rPr lang="en-US" sz="3200" dirty="0" smtClean="0">
                <a:latin typeface="Arial Rounded MT Bold" pitchFamily="34" charset="0"/>
              </a:rPr>
              <a:t>    the point (don’t running around to </a:t>
            </a:r>
          </a:p>
          <a:p>
            <a:r>
              <a:rPr lang="en-US" sz="3200" dirty="0" smtClean="0">
                <a:latin typeface="Arial Rounded MT Bold" pitchFamily="34" charset="0"/>
              </a:rPr>
              <a:t>    unrelated topics)</a:t>
            </a:r>
            <a:endParaRPr lang="en-US" sz="3200" dirty="0">
              <a:latin typeface="Arial Rounded MT Bold" pitchFamily="34" charset="0"/>
            </a:endParaRPr>
          </a:p>
        </p:txBody>
      </p:sp>
      <p:pic>
        <p:nvPicPr>
          <p:cNvPr id="2050" name="Picture 2" descr="C:\Users\GWCA1\Pictures\Greenworld picture\Business Clipart\BENEFIT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514600"/>
            <a:ext cx="4114800" cy="3998303"/>
          </a:xfrm>
          <a:prstGeom prst="rect">
            <a:avLst/>
          </a:prstGeom>
          <a:noFill/>
        </p:spPr>
      </p:pic>
      <p:pic>
        <p:nvPicPr>
          <p:cNvPr id="2051" name="Picture 3" descr="C:\Users\GWCA1\Pictures\Greenworld picture\Business Clipart\fgne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895600"/>
            <a:ext cx="4386421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>
                <a:latin typeface="Copperplate Gothic Bold" pitchFamily="34" charset="0"/>
              </a:rPr>
              <a:t>VALUE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90600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itchFamily="34" charset="0"/>
              </a:rPr>
              <a:t>3. Body Language :</a:t>
            </a:r>
          </a:p>
          <a:p>
            <a:r>
              <a:rPr lang="en-US" sz="2600" dirty="0" smtClean="0">
                <a:latin typeface="Arial Rounded MT Bold" pitchFamily="34" charset="0"/>
              </a:rPr>
              <a:t>Watch your first impression to people, your posture, gestures, body language, and your smile</a:t>
            </a:r>
          </a:p>
          <a:p>
            <a:endParaRPr lang="en-US" sz="3200" dirty="0">
              <a:latin typeface="Arial Rounded MT Bold" pitchFamily="34" charset="0"/>
            </a:endParaRPr>
          </a:p>
        </p:txBody>
      </p:sp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76200"/>
            <a:ext cx="1371600" cy="994409"/>
          </a:xfrm>
          <a:prstGeom prst="rect">
            <a:avLst/>
          </a:prstGeom>
          <a:noFill/>
        </p:spPr>
      </p:pic>
      <p:pic>
        <p:nvPicPr>
          <p:cNvPr id="28676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383" r="7645"/>
          <a:stretch>
            <a:fillRect/>
          </a:stretch>
        </p:blipFill>
        <p:spPr bwMode="auto">
          <a:xfrm>
            <a:off x="-304800" y="2286000"/>
            <a:ext cx="920496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>
                <a:latin typeface="Copperplate Gothic Bold" pitchFamily="34" charset="0"/>
              </a:rPr>
              <a:t>VALUE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066800"/>
            <a:ext cx="752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itchFamily="34" charset="0"/>
              </a:rPr>
              <a:t>4. Attitude (Positive </a:t>
            </a:r>
            <a:r>
              <a:rPr lang="en-US" sz="3600" dirty="0" err="1" smtClean="0">
                <a:latin typeface="Arial Rounded MT Bold" pitchFamily="34" charset="0"/>
              </a:rPr>
              <a:t>vs</a:t>
            </a:r>
            <a:r>
              <a:rPr lang="en-US" sz="3600" dirty="0" smtClean="0">
                <a:latin typeface="Arial Rounded MT Bold" pitchFamily="34" charset="0"/>
              </a:rPr>
              <a:t> Negative)</a:t>
            </a:r>
            <a:endParaRPr lang="en-US" sz="3600" dirty="0">
              <a:latin typeface="Arial Rounded MT Bold" pitchFamily="34" charset="0"/>
            </a:endParaRPr>
          </a:p>
        </p:txBody>
      </p:sp>
      <p:pic>
        <p:nvPicPr>
          <p:cNvPr id="4099" name="Picture 3" descr="C:\Users\GWCA1\Pictures\Greenworld picture\Business People\eyj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2971800" cy="4457700"/>
          </a:xfrm>
          <a:prstGeom prst="rect">
            <a:avLst/>
          </a:prstGeom>
          <a:noFill/>
        </p:spPr>
      </p:pic>
      <p:pic>
        <p:nvPicPr>
          <p:cNvPr id="8" name="Picture 2" descr="C:\Users\GWCA1\Documents\CANADA OCTNOVDEC 2016\Choosen Zambia\Copperbelt\IMG-20160904-WA0015.jpg"/>
          <p:cNvPicPr>
            <a:picLocks noChangeAspect="1" noChangeArrowheads="1"/>
          </p:cNvPicPr>
          <p:nvPr/>
        </p:nvPicPr>
        <p:blipFill>
          <a:blip r:embed="rId3"/>
          <a:srcRect l="11667" r="14167"/>
          <a:stretch>
            <a:fillRect/>
          </a:stretch>
        </p:blipFill>
        <p:spPr bwMode="auto">
          <a:xfrm>
            <a:off x="2739813" y="1828800"/>
            <a:ext cx="6404187" cy="4857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72391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>
                <a:latin typeface="Copperplate Gothic Bold" pitchFamily="34" charset="0"/>
              </a:rPr>
              <a:t>VALUE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066800"/>
            <a:ext cx="752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itchFamily="34" charset="0"/>
              </a:rPr>
              <a:t>4. Attitude (Positive </a:t>
            </a:r>
            <a:r>
              <a:rPr lang="en-US" sz="3600" dirty="0" err="1" smtClean="0">
                <a:latin typeface="Arial Rounded MT Bold" pitchFamily="34" charset="0"/>
              </a:rPr>
              <a:t>vs</a:t>
            </a:r>
            <a:r>
              <a:rPr lang="en-US" sz="3600" dirty="0" smtClean="0">
                <a:latin typeface="Arial Rounded MT Bold" pitchFamily="34" charset="0"/>
              </a:rPr>
              <a:t> Negative)</a:t>
            </a:r>
            <a:endParaRPr lang="en-US" sz="3600" dirty="0">
              <a:latin typeface="Arial Rounded MT Bold" pitchFamily="34" charset="0"/>
            </a:endParaRPr>
          </a:p>
        </p:txBody>
      </p:sp>
      <p:pic>
        <p:nvPicPr>
          <p:cNvPr id="5122" name="Picture 2" descr="C:\Users\GWCA1\Pictures\Greenworld picture\Business People\hsgh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5817723" cy="3662362"/>
          </a:xfrm>
          <a:prstGeom prst="rect">
            <a:avLst/>
          </a:prstGeom>
          <a:noFill/>
        </p:spPr>
      </p:pic>
      <p:pic>
        <p:nvPicPr>
          <p:cNvPr id="5123" name="Picture 3" descr="C:\Users\GWCA1\Documents\CANADA OCTNOVDEC 2016\PICS\monkey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70" r="25758"/>
          <a:stretch>
            <a:fillRect/>
          </a:stretch>
        </p:blipFill>
        <p:spPr bwMode="auto">
          <a:xfrm>
            <a:off x="5271246" y="2133600"/>
            <a:ext cx="3872754" cy="4114800"/>
          </a:xfrm>
          <a:prstGeom prst="rect">
            <a:avLst/>
          </a:prstGeom>
          <a:noFill/>
        </p:spPr>
      </p:pic>
      <p:pic>
        <p:nvPicPr>
          <p:cNvPr id="6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762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opperplate Gothic Bold" pitchFamily="34" charset="0"/>
              </a:rPr>
              <a:t>BUILD Your CREDIBILITY</a:t>
            </a:r>
            <a:endParaRPr lang="en-US" sz="44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2293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dirty="0" smtClean="0">
                <a:latin typeface="Copperplate Gothic Bold" pitchFamily="34" charset="0"/>
              </a:rPr>
              <a:t>3. 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20482" name="AutoShape 2" descr="Image result for SELF CONFID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6866" name="Picture 2" descr="C:\Users\GWCA1\Desktop\282Business-Process-Improvem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362200"/>
            <a:ext cx="6096000" cy="4067175"/>
          </a:xfrm>
          <a:prstGeom prst="rect">
            <a:avLst/>
          </a:prstGeom>
          <a:noFill/>
        </p:spPr>
      </p:pic>
      <p:pic>
        <p:nvPicPr>
          <p:cNvPr id="6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1400" y="2057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762000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pperplate Gothic Bold" pitchFamily="34" charset="0"/>
              </a:rPr>
              <a:t>Understand the Business Process,</a:t>
            </a:r>
          </a:p>
          <a:p>
            <a:pPr algn="ctr"/>
            <a:r>
              <a:rPr lang="en-US" sz="2800" dirty="0" smtClean="0">
                <a:latin typeface="Copperplate Gothic Bold" pitchFamily="34" charset="0"/>
              </a:rPr>
              <a:t>Step by Step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853625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Rounded MT Bold" pitchFamily="34" charset="0"/>
              </a:rPr>
              <a:t>1. Make A List of Your Prospects )</a:t>
            </a:r>
            <a:endParaRPr lang="en-US" sz="3200" dirty="0">
              <a:latin typeface="Arial Rounded MT Bold" pitchFamily="34" charset="0"/>
            </a:endParaRPr>
          </a:p>
        </p:txBody>
      </p:sp>
      <p:pic>
        <p:nvPicPr>
          <p:cNvPr id="2050" name="Picture 2" descr="C:\Users\GWCA1\Pictures\Greenworld picture\Business People\ei wyi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43150" y="2438400"/>
            <a:ext cx="4591050" cy="4916958"/>
          </a:xfrm>
          <a:prstGeom prst="rect">
            <a:avLst/>
          </a:prstGeom>
          <a:noFill/>
        </p:spPr>
      </p:pic>
      <p:pic>
        <p:nvPicPr>
          <p:cNvPr id="8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9543" y="2895600"/>
            <a:ext cx="1681657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0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Rounded MT Bold" pitchFamily="34" charset="0"/>
              </a:rPr>
              <a:t>1. Make A List of Your Prospects (50 - 100 Names)</a:t>
            </a: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271189"/>
            <a:ext cx="8610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WHO ARE YOUR PROSPECT ??</a:t>
            </a:r>
          </a:p>
          <a:p>
            <a:pPr algn="ctr"/>
            <a:endParaRPr lang="en-US" sz="1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Competitor distributor, Businessman, Employee, lecturer or teacher, College/University Student, housewives ?</a:t>
            </a:r>
          </a:p>
          <a:p>
            <a:pPr algn="ctr"/>
            <a:endParaRPr lang="en-US" sz="10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 have to Categorize our Prospect as those who are Ambitious, Business Minded or Consumer </a:t>
            </a:r>
            <a:endParaRPr lang="en-US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GWCA1\Pictures\Greenworld picture\Business People\Businessmen-e1267611035335.jpg"/>
          <p:cNvPicPr>
            <a:picLocks noChangeAspect="1" noChangeArrowheads="1"/>
          </p:cNvPicPr>
          <p:nvPr/>
        </p:nvPicPr>
        <p:blipFill>
          <a:blip r:embed="rId2"/>
          <a:srcRect t="23244"/>
          <a:stretch>
            <a:fillRect/>
          </a:stretch>
        </p:blipFill>
        <p:spPr bwMode="auto">
          <a:xfrm>
            <a:off x="1676400" y="1143000"/>
            <a:ext cx="5791200" cy="2953513"/>
          </a:xfrm>
          <a:prstGeom prst="rect">
            <a:avLst/>
          </a:prstGeom>
          <a:noFill/>
        </p:spPr>
      </p:pic>
      <p:pic>
        <p:nvPicPr>
          <p:cNvPr id="8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0" y="533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itchFamily="34" charset="0"/>
              </a:rPr>
              <a:t>2. Invite your prospect to  </a:t>
            </a:r>
          </a:p>
          <a:p>
            <a:r>
              <a:rPr lang="en-US" sz="2800" dirty="0" smtClean="0">
                <a:latin typeface="Arial Rounded MT Bold" pitchFamily="34" charset="0"/>
              </a:rPr>
              <a:t>    Green World Opportunity </a:t>
            </a:r>
          </a:p>
          <a:p>
            <a:r>
              <a:rPr lang="en-US" sz="2800" dirty="0" smtClean="0">
                <a:latin typeface="Arial Rounded MT Bold" pitchFamily="34" charset="0"/>
              </a:rPr>
              <a:t>    Presentation</a:t>
            </a:r>
            <a:endParaRPr lang="en-US" sz="2800" dirty="0">
              <a:latin typeface="Arial Rounded MT Bold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3505200" cy="2331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3506212"/>
            <a:ext cx="845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 messages through email, online social media, direct phone call or direct invitation.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the key person in your community, give a sight of Business Opportunity for his/her community or organization, invite them to be the first person.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the tools (product brochures, starter kit, etc) or use the QRMA machine to attract the prospects.</a:t>
            </a:r>
          </a:p>
        </p:txBody>
      </p:sp>
      <p:pic>
        <p:nvPicPr>
          <p:cNvPr id="6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826771"/>
            <a:ext cx="1066800" cy="773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65922" y="0"/>
            <a:ext cx="940992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ex Brush" pitchFamily="2" charset="0"/>
                <a:ea typeface="+mj-ea"/>
                <a:cs typeface="+mj-cs"/>
              </a:rPr>
              <a:t>Let us Win the Game !!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ex Brush" pitchFamily="2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rlin Sans FB" pitchFamily="34" charset="0"/>
              </a:rPr>
              <a:t>Invite minimum 5 New Prospects to every </a:t>
            </a:r>
          </a:p>
          <a:p>
            <a:pPr algn="ctr"/>
            <a:r>
              <a:rPr lang="en-US" sz="3200" dirty="0" smtClean="0">
                <a:latin typeface="Berlin Sans FB" pitchFamily="34" charset="0"/>
              </a:rPr>
              <a:t>Green World Opportunity Presentation </a:t>
            </a:r>
          </a:p>
        </p:txBody>
      </p:sp>
      <p:pic>
        <p:nvPicPr>
          <p:cNvPr id="5122" name="Picture 2" descr="C:\Users\GWCA1\Pictures\Greenworld picture\Business People\uieu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730500"/>
            <a:ext cx="2924175" cy="3898900"/>
          </a:xfrm>
          <a:prstGeom prst="rect">
            <a:avLst/>
          </a:prstGeom>
          <a:noFill/>
        </p:spPr>
      </p:pic>
      <p:pic>
        <p:nvPicPr>
          <p:cNvPr id="5123" name="Picture 3" descr="C:\Users\GWCA1\Pictures\Greenworld picture\Business People\vv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3648" y="2895600"/>
            <a:ext cx="5677952" cy="3766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19812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heshouldhaveit.com/wp-content/uploads/2012/02/iStock_ManDream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99" y="3124200"/>
            <a:ext cx="3608137" cy="35977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oud Callout 1"/>
          <p:cNvSpPr/>
          <p:nvPr/>
        </p:nvSpPr>
        <p:spPr>
          <a:xfrm rot="17918917" flipH="1">
            <a:off x="-344565" y="832817"/>
            <a:ext cx="5947620" cy="5519750"/>
          </a:xfrm>
          <a:prstGeom prst="cloudCallout">
            <a:avLst>
              <a:gd name="adj1" fmla="val -48571"/>
              <a:gd name="adj2" fmla="val 754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5060" y="0"/>
            <a:ext cx="855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Start Green World business</a:t>
            </a:r>
            <a:r>
              <a:rPr lang="en-US" sz="48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 descr="C:\Users\BUDIMAN\Pictures\Business issue\stacks-of-mone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13" t="2145" r="5121" b="3485"/>
          <a:stretch>
            <a:fillRect/>
          </a:stretch>
        </p:blipFill>
        <p:spPr bwMode="auto">
          <a:xfrm rot="925999">
            <a:off x="661947" y="1425368"/>
            <a:ext cx="2314904" cy="2425138"/>
          </a:xfrm>
          <a:prstGeom prst="rect">
            <a:avLst/>
          </a:prstGeom>
          <a:noFill/>
        </p:spPr>
      </p:pic>
      <p:pic>
        <p:nvPicPr>
          <p:cNvPr id="10" name="Picture 2" descr="D:\Green World\Pictures\Company Profile\log-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4FFFD"/>
              </a:clrFrom>
              <a:clrTo>
                <a:srgbClr val="F4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52400"/>
            <a:ext cx="1219200" cy="824178"/>
          </a:xfrm>
          <a:prstGeom prst="rect">
            <a:avLst/>
          </a:prstGeom>
          <a:noFill/>
        </p:spPr>
      </p:pic>
      <p:pic>
        <p:nvPicPr>
          <p:cNvPr id="12" name="Picture 1" descr="C:\Users\BUDIMAN\Pictures\Eife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1215135"/>
            <a:ext cx="2197730" cy="3128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658" name="Picture 2" descr="http://coolmaterial.wpengine.netdna-cdn.com/wp-content/uploads/2013/03/2014-Range-Rover-Sport-4.jpg"/>
          <p:cNvPicPr>
            <a:picLocks noChangeAspect="1" noChangeArrowheads="1"/>
          </p:cNvPicPr>
          <p:nvPr/>
        </p:nvPicPr>
        <p:blipFill>
          <a:blip r:embed="rId6" cstate="print"/>
          <a:srcRect l="20367" t="17699" r="8758" b="9735"/>
          <a:stretch>
            <a:fillRect/>
          </a:stretch>
        </p:blipFill>
        <p:spPr bwMode="auto">
          <a:xfrm>
            <a:off x="-1" y="3733800"/>
            <a:ext cx="3809999" cy="1795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839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9144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itchFamily="34" charset="0"/>
              </a:rPr>
              <a:t>3. Follow the Green World Opportunity </a:t>
            </a:r>
          </a:p>
          <a:p>
            <a:r>
              <a:rPr lang="en-US" sz="2800" dirty="0" smtClean="0">
                <a:latin typeface="Arial Rounded MT Bold" pitchFamily="34" charset="0"/>
              </a:rPr>
              <a:t>     Presentation with your New Prospects</a:t>
            </a:r>
            <a:endParaRPr lang="en-US" sz="2800" dirty="0">
              <a:latin typeface="Arial Rounded MT Bold" pitchFamily="34" charset="0"/>
            </a:endParaRPr>
          </a:p>
        </p:txBody>
      </p:sp>
      <p:pic>
        <p:nvPicPr>
          <p:cNvPr id="4" name="Picture 2" descr="C:\Users\GWCA1\Documents\AFRICA JULY-OCT 2016\Tanzania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66" y="1981200"/>
            <a:ext cx="7007234" cy="364148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66800" y="57912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 Rounded MT Bold" pitchFamily="34" charset="0"/>
              </a:rPr>
              <a:t>Watch Out your behavior and attitude during the Presentation</a:t>
            </a:r>
            <a:endParaRPr lang="en-US" sz="2400" dirty="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Rounded MT Bold" pitchFamily="34" charset="0"/>
              </a:rPr>
              <a:t>4. Closing &amp; Follow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295400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2800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Closing on the spot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Follow up the chosen package (*)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Follow up New Distributor Training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Follow up New Invitation by the new </a:t>
            </a:r>
          </a:p>
          <a:p>
            <a:r>
              <a:rPr lang="en-US" sz="2800" dirty="0" smtClean="0">
                <a:latin typeface="Arial Rounded MT Bold" pitchFamily="34" charset="0"/>
              </a:rPr>
              <a:t>        signed distributors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Follow up your team activity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     Follow up for more trainings, </a:t>
            </a:r>
          </a:p>
          <a:p>
            <a:r>
              <a:rPr lang="en-US" sz="2800" dirty="0" smtClean="0">
                <a:latin typeface="Arial Rounded MT Bold" pitchFamily="34" charset="0"/>
              </a:rPr>
              <a:t>        event &amp; presentation</a:t>
            </a:r>
          </a:p>
        </p:txBody>
      </p:sp>
      <p:pic>
        <p:nvPicPr>
          <p:cNvPr id="3075" name="Picture 3" descr="C:\Users\GWCA1\Pictures\Greenworld picture\Business People\thK0NS1PG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8264" y="4081462"/>
            <a:ext cx="4185736" cy="2776538"/>
          </a:xfrm>
          <a:prstGeom prst="rect">
            <a:avLst/>
          </a:prstGeom>
          <a:noFill/>
        </p:spPr>
      </p:pic>
      <p:pic>
        <p:nvPicPr>
          <p:cNvPr id="7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1400" y="21336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Rounded MT Bold" pitchFamily="34" charset="0"/>
              </a:rPr>
              <a:t>5. Administration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2251770"/>
            <a:ext cx="8991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Application Form (How to signup New Distributor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Product Order Form (How to Order Products)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Sales period, Closing Date, Upgrade time limit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Bonus cash out procedure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Network printout by online system or manual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International trip calculation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Business Car terms and condition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Luxury Car terms and condition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 smtClean="0">
                <a:latin typeface="Arial Rounded MT Bold" pitchFamily="34" charset="0"/>
              </a:rPr>
              <a:t>House Fund award term and condition</a:t>
            </a:r>
          </a:p>
          <a:p>
            <a:endParaRPr lang="en-US" sz="2800" dirty="0" smtClean="0">
              <a:latin typeface="Arial Rounded MT Bold" pitchFamily="34" charset="0"/>
            </a:endParaRPr>
          </a:p>
        </p:txBody>
      </p:sp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0" y="1291591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387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800" dirty="0" smtClean="0">
                <a:latin typeface="Copperplate Gothic Bold" pitchFamily="34" charset="0"/>
              </a:rPr>
              <a:t>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838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itchFamily="34" charset="0"/>
              </a:rPr>
              <a:t>6. Manage your Team (Leadership)</a:t>
            </a:r>
            <a:endParaRPr lang="en-US" sz="3600" dirty="0">
              <a:latin typeface="Arial Rounded MT Bold" pitchFamily="34" charset="0"/>
            </a:endParaRPr>
          </a:p>
        </p:txBody>
      </p:sp>
      <p:pic>
        <p:nvPicPr>
          <p:cNvPr id="4098" name="Picture 2" descr="C:\Users\GWCA1\Desktop\Warm-Market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8114" y="1528762"/>
            <a:ext cx="5240612" cy="5024438"/>
          </a:xfrm>
          <a:prstGeom prst="rect">
            <a:avLst/>
          </a:prstGeom>
          <a:noFill/>
        </p:spPr>
      </p:pic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1676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see you at the 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8305800" cy="6229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COMMITMENT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the system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your DREAMS and set your GOALS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Willing to Learn and Willing to Transfer the Learning.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business by bring more people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the Presentation and Trainings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personal presentation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Never Give Up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keep Moving Forward</a:t>
            </a:r>
          </a:p>
          <a:p>
            <a:pPr marL="514350" indent="-514350"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is YOURS</a:t>
            </a:r>
          </a:p>
          <a:p>
            <a:pPr marL="514350" indent="-514350">
              <a:buAutoNum type="arabicPeriod"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D:\Green World\Pictures\Company Profile\log-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4FFFD"/>
              </a:clrFrom>
              <a:clrTo>
                <a:srgbClr val="F4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52400"/>
            <a:ext cx="1127221" cy="762001"/>
          </a:xfrm>
          <a:prstGeom prst="rect">
            <a:avLst/>
          </a:prstGeom>
          <a:noFill/>
        </p:spPr>
      </p:pic>
      <p:pic>
        <p:nvPicPr>
          <p:cNvPr id="1026" name="Picture 2" descr="C:\Users\GWCA1\Pictures\Greenworld picture\Business Clipart\2270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79367">
            <a:off x="5609252" y="3504981"/>
            <a:ext cx="3568270" cy="35360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E:\BMW BUDIMAN\P10000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he Bold Font" pitchFamily="2" charset="0"/>
              </a:rPr>
              <a:t>SEE YOU AT THE TOP</a:t>
            </a:r>
            <a:endParaRPr lang="en-US" sz="4000" dirty="0">
              <a:solidFill>
                <a:schemeClr val="bg1"/>
              </a:solidFill>
              <a:latin typeface="The Bold Fo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cer\Desktop\if-you-dont-buid-your-dream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6857999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how big the success you wa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4542243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724400" y="1066800"/>
            <a:ext cx="396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mperzand" pitchFamily="2" charset="0"/>
                <a:ea typeface="Amperzand" pitchFamily="2" charset="0"/>
              </a:rPr>
              <a:t>How </a:t>
            </a:r>
            <a:r>
              <a:rPr lang="en-US" sz="8000" dirty="0" smtClean="0">
                <a:latin typeface="Amperzand" pitchFamily="2" charset="0"/>
                <a:ea typeface="Amperzand" pitchFamily="2" charset="0"/>
              </a:rPr>
              <a:t>BIG</a:t>
            </a:r>
            <a:r>
              <a:rPr lang="en-US" sz="6000" dirty="0" smtClean="0">
                <a:latin typeface="Amperzand" pitchFamily="2" charset="0"/>
                <a:ea typeface="Amperzand" pitchFamily="2" charset="0"/>
              </a:rPr>
              <a:t> of Your SUCCESS that you Want ??</a:t>
            </a:r>
            <a:endParaRPr lang="en-US" sz="6000" dirty="0">
              <a:latin typeface="Amperzand" pitchFamily="2" charset="0"/>
              <a:ea typeface="Amperzand" pitchFamily="2" charset="0"/>
            </a:endParaRPr>
          </a:p>
        </p:txBody>
      </p:sp>
      <p:pic>
        <p:nvPicPr>
          <p:cNvPr id="4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152400"/>
            <a:ext cx="1442543" cy="1045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WCA1\Desktop\Success-Secrets-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304800"/>
            <a:ext cx="5791200" cy="3297924"/>
          </a:xfrm>
          <a:prstGeom prst="rect">
            <a:avLst/>
          </a:prstGeom>
          <a:noFill/>
        </p:spPr>
      </p:pic>
      <p:pic>
        <p:nvPicPr>
          <p:cNvPr id="5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228600"/>
            <a:ext cx="1371600" cy="994409"/>
          </a:xfrm>
          <a:prstGeom prst="rect">
            <a:avLst/>
          </a:prstGeom>
          <a:noFill/>
        </p:spPr>
      </p:pic>
      <p:pic>
        <p:nvPicPr>
          <p:cNvPr id="2051" name="Picture 3" descr="C:\Users\GWCA1\Desktop\UPxYiG_t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3886200"/>
            <a:ext cx="1905000" cy="1905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4600" y="441960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pperplate Gothic Bold" pitchFamily="34" charset="0"/>
              </a:rPr>
              <a:t>BUILD Your CREDIBILITY to Your Green World Business</a:t>
            </a:r>
            <a:endParaRPr lang="en-US" sz="3200" dirty="0">
              <a:latin typeface="Copperplate Gothic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3810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pperplate Gothic Bold" pitchFamily="34" charset="0"/>
              </a:rPr>
              <a:t>BUILD Your CREDIBILITY</a:t>
            </a:r>
            <a:endParaRPr lang="en-US" sz="36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8600" y="1295400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3600" dirty="0" smtClean="0">
                <a:latin typeface="Copperplate Gothic Bold" pitchFamily="34" charset="0"/>
              </a:rPr>
              <a:t> SELF CONFIDENT</a:t>
            </a:r>
          </a:p>
          <a:p>
            <a:pPr marL="342900" indent="-342900" algn="ctr"/>
            <a:endParaRPr lang="en-US" sz="3600" dirty="0" smtClean="0">
              <a:latin typeface="Copperplate Gothic Bold" pitchFamily="34" charset="0"/>
            </a:endParaRPr>
          </a:p>
        </p:txBody>
      </p:sp>
      <p:sp>
        <p:nvSpPr>
          <p:cNvPr id="20482" name="AutoShape 2" descr="Image result for SELF CONFID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228600"/>
            <a:ext cx="1371600" cy="994409"/>
          </a:xfrm>
          <a:prstGeom prst="rect">
            <a:avLst/>
          </a:prstGeom>
          <a:noFill/>
        </p:spPr>
      </p:pic>
      <p:pic>
        <p:nvPicPr>
          <p:cNvPr id="44036" name="Picture 4" descr="Image result for self confident to your busines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0092" y="1524000"/>
            <a:ext cx="5843908" cy="3886200"/>
          </a:xfrm>
          <a:prstGeom prst="rect">
            <a:avLst/>
          </a:prstGeom>
          <a:noFill/>
        </p:spPr>
      </p:pic>
      <p:pic>
        <p:nvPicPr>
          <p:cNvPr id="10" name="Picture 2" descr="C:\Users\GWCA1\Pictures\Sticker lucu\man-thumbs-u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048000"/>
            <a:ext cx="4010526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C:\Users\GWCA1\Desktop\95e1eb750a03325f72dc7e191ffa961f.jpg"/>
          <p:cNvPicPr>
            <a:picLocks noChangeAspect="1" noChangeArrowheads="1"/>
          </p:cNvPicPr>
          <p:nvPr/>
        </p:nvPicPr>
        <p:blipFill>
          <a:blip r:embed="rId2"/>
          <a:srcRect l="25719"/>
          <a:stretch>
            <a:fillRect/>
          </a:stretch>
        </p:blipFill>
        <p:spPr bwMode="auto">
          <a:xfrm>
            <a:off x="3581400" y="2057400"/>
            <a:ext cx="4937979" cy="441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4800" y="381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opperplate Gothic Bold" pitchFamily="34" charset="0"/>
              </a:rPr>
              <a:t>BUILD Your CREDIBILITY</a:t>
            </a:r>
            <a:endParaRPr lang="en-US" sz="44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3600" dirty="0" smtClean="0">
                <a:latin typeface="Copperplate Gothic Bold" pitchFamily="34" charset="0"/>
              </a:rPr>
              <a:t>2. VALUE YOURSELF</a:t>
            </a:r>
          </a:p>
        </p:txBody>
      </p:sp>
      <p:sp>
        <p:nvSpPr>
          <p:cNvPr id="20482" name="AutoShape 2" descr="Image result for SELF CONFID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484" name="Picture 4" descr="C:\Users\GWCA1\Desktop\tumblr_nglog94qdE1qajhjjo1_5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" y="1981200"/>
            <a:ext cx="3130702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057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opperplate Gothic Bold" pitchFamily="34" charset="0"/>
              </a:rPr>
              <a:t>BUILD Your CREDIBILITY</a:t>
            </a:r>
            <a:endParaRPr lang="en-US" sz="4400" dirty="0">
              <a:latin typeface="Copperplate Gothic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22938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dirty="0" smtClean="0">
                <a:latin typeface="Copperplate Gothic Bold" pitchFamily="34" charset="0"/>
              </a:rPr>
              <a:t>3. UNDERSTAND THE (OVERALL) PROCESS</a:t>
            </a:r>
            <a:endParaRPr lang="en-US" sz="2800" dirty="0">
              <a:latin typeface="Copperplate Gothic Bold" pitchFamily="34" charset="0"/>
            </a:endParaRPr>
          </a:p>
        </p:txBody>
      </p:sp>
      <p:sp>
        <p:nvSpPr>
          <p:cNvPr id="20482" name="AutoShape 2" descr="Image result for SELF CONFID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6866" name="Picture 2" descr="C:\Users\GWCA1\Desktop\282Business-Process-Improvem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362200"/>
            <a:ext cx="6096000" cy="4067175"/>
          </a:xfrm>
          <a:prstGeom prst="rect">
            <a:avLst/>
          </a:prstGeom>
          <a:noFill/>
        </p:spPr>
      </p:pic>
      <p:pic>
        <p:nvPicPr>
          <p:cNvPr id="6" name="Picture 2" descr="C:\Users\RADEN PRAJA WIGUNA\Documents\GREEN WORLD PAKISTAN\Green World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1400" y="2057400"/>
            <a:ext cx="1371600" cy="994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824</Words>
  <Application>Microsoft Office PowerPoint</Application>
  <PresentationFormat>On-screen Show (4:3)</PresentationFormat>
  <Paragraphs>168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Let us Win the Game !!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DUPLICATION SYSTEM </vt:lpstr>
      <vt:lpstr>HOW TO DUPLICATE</vt:lpstr>
      <vt:lpstr>How to Start ?</vt:lpstr>
      <vt:lpstr>How to Start ?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YOUR COMMITMENT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GWCA1</dc:creator>
  <cp:lastModifiedBy>GWCA1</cp:lastModifiedBy>
  <cp:revision>26</cp:revision>
  <dcterms:created xsi:type="dcterms:W3CDTF">2016-10-31T17:05:28Z</dcterms:created>
  <dcterms:modified xsi:type="dcterms:W3CDTF">2017-01-11T14:04:15Z</dcterms:modified>
</cp:coreProperties>
</file>